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16C31-35C7-2E4D-8943-36A883DD65A1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9AEF3-58E4-D145-B3E6-14463C0BA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3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9AEF3-58E4-D145-B3E6-14463C0BA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9AEF3-58E4-D145-B3E6-14463C0BA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3727-864C-2B47-A79C-0C843BB10DB4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0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9F73-41C1-D842-B72E-3689D88F8450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5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91593-74CE-B94D-94EF-6AD9DCA0E06C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8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81C2-C637-2E4C-A5A4-67D16B4F97CF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521EB-0324-9744-804D-A4275C0A355F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3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039B-D8E1-F64C-9137-9E6121A49C79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077F-363D-AB41-A9F7-2121C8281E7E}" type="datetime1">
              <a:rPr lang="en-US" smtClean="0"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F2886-B60F-8642-BA33-F5778ACDBF4A}" type="datetime1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B718-8FC2-9140-BC0D-0A4F60652947}" type="datetime1">
              <a:rPr lang="en-US" smtClean="0"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C6F4-42B5-8644-B8FD-D465936A39B3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A0CB-E3F9-FF46-9AE1-063A4516CDAB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3B7F-4D0D-2D45-8E9A-648BA66EF4F1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between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</a:t>
            </a:r>
            <a:r>
              <a:rPr lang="en-US" dirty="0" smtClean="0"/>
              <a:t>’s pipeline and ours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Kun </a:t>
            </a:r>
            <a:r>
              <a:rPr lang="en-US" dirty="0" smtClean="0"/>
              <a:t>Wang, Yanzhe Xu (Josh)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94" y="365125"/>
            <a:ext cx="11586258" cy="1325563"/>
          </a:xfrm>
        </p:spPr>
        <p:txBody>
          <a:bodyPr/>
          <a:lstStyle/>
          <a:p>
            <a:r>
              <a:rPr lang="en-US" dirty="0" smtClean="0"/>
              <a:t>Pipeline differences 1 -  </a:t>
            </a:r>
            <a:r>
              <a:rPr lang="en-US" dirty="0"/>
              <a:t>N</a:t>
            </a:r>
            <a:r>
              <a:rPr lang="en-US" dirty="0" smtClean="0"/>
              <a:t>ormalization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6" y="1690688"/>
            <a:ext cx="10515600" cy="4464664"/>
          </a:xfrm>
        </p:spPr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Mitchell’s</a:t>
            </a:r>
            <a:r>
              <a:rPr lang="zh-CN" altLang="en-US" dirty="0"/>
              <a:t> </a:t>
            </a:r>
            <a:r>
              <a:rPr lang="en-US" altLang="zh-CN" dirty="0" smtClean="0"/>
              <a:t>pipeline: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Ours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4360818"/>
            <a:ext cx="6765925" cy="2159659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6153873" y="5012384"/>
            <a:ext cx="763929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6620719" y="5640568"/>
            <a:ext cx="1678329" cy="601884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4618" y="1690688"/>
            <a:ext cx="163203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1:</a:t>
            </a:r>
          </a:p>
          <a:p>
            <a:r>
              <a:rPr lang="en-US" altLang="zh-CN" sz="1100" dirty="0" smtClean="0"/>
              <a:t>Dr</a:t>
            </a:r>
            <a:r>
              <a:rPr lang="en-US" altLang="zh-CN" sz="1100" dirty="0" smtClean="0"/>
              <a:t>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Mitchell’s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pipeline</a:t>
            </a:r>
            <a:r>
              <a:rPr lang="en-US" sz="1100" dirty="0" smtClean="0"/>
              <a:t> increase</a:t>
            </a:r>
            <a:r>
              <a:rPr lang="en-US" altLang="zh-CN" sz="1100" dirty="0" smtClean="0"/>
              <a:t>s</a:t>
            </a:r>
            <a:r>
              <a:rPr lang="en-US" sz="1100" dirty="0" smtClean="0"/>
              <a:t> </a:t>
            </a:r>
            <a:r>
              <a:rPr lang="en-US" sz="1100" dirty="0" smtClean="0"/>
              <a:t>normalization </a:t>
            </a:r>
            <a:r>
              <a:rPr lang="en-US" altLang="zh-CN" sz="1100" dirty="0" smtClean="0"/>
              <a:t>from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[0,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255]</a:t>
            </a:r>
            <a:r>
              <a:rPr lang="zh-CN" altLang="en-US" sz="1100" dirty="0" smtClean="0"/>
              <a:t> </a:t>
            </a:r>
            <a:r>
              <a:rPr lang="en-US" sz="1100" dirty="0" smtClean="0"/>
              <a:t>to </a:t>
            </a:r>
            <a:r>
              <a:rPr lang="en-US" sz="1100" dirty="0" smtClean="0"/>
              <a:t>[0, 256</a:t>
            </a:r>
            <a:r>
              <a:rPr lang="en-US" sz="1100" dirty="0" smtClean="0"/>
              <a:t>]</a:t>
            </a:r>
            <a:r>
              <a:rPr lang="en-US" altLang="zh-CN" sz="1100" dirty="0" smtClean="0"/>
              <a:t>.</a:t>
            </a:r>
            <a:endParaRPr lang="en-US" sz="1100" dirty="0" smtClean="0"/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Our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pipeline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still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uses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[0,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255]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to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normalize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gray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scale.</a:t>
            </a:r>
            <a:r>
              <a:rPr lang="zh-CN" altLang="en-US" sz="1100" dirty="0" smtClean="0"/>
              <a:t> </a:t>
            </a:r>
            <a:endParaRPr lang="en-US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81876" y="4627802"/>
            <a:ext cx="2570063" cy="100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84039" y="4117842"/>
            <a:ext cx="16320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2:</a:t>
            </a:r>
          </a:p>
          <a:p>
            <a:r>
              <a:rPr lang="en-US" sz="1100" dirty="0" smtClean="0"/>
              <a:t>After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Dr.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Mitchell’s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pipeline</a:t>
            </a:r>
            <a:r>
              <a:rPr lang="en-US" sz="1100" dirty="0" smtClean="0"/>
              <a:t> get</a:t>
            </a:r>
            <a:r>
              <a:rPr lang="en-US" altLang="zh-CN" sz="1100" dirty="0" smtClean="0"/>
              <a:t>s</a:t>
            </a:r>
            <a:r>
              <a:rPr lang="en-US" sz="1100" dirty="0" smtClean="0"/>
              <a:t> </a:t>
            </a:r>
            <a:r>
              <a:rPr lang="en-US" sz="1100" dirty="0" smtClean="0"/>
              <a:t>256 gray scale, </a:t>
            </a:r>
            <a:r>
              <a:rPr lang="en-US" altLang="zh-CN" sz="1100" dirty="0" smtClean="0"/>
              <a:t>it</a:t>
            </a:r>
            <a:r>
              <a:rPr lang="en-US" sz="1100" dirty="0" smtClean="0"/>
              <a:t> </a:t>
            </a:r>
            <a:r>
              <a:rPr lang="en-US" sz="1100" dirty="0" smtClean="0"/>
              <a:t>uses ‘uint8’ transfer 256 to 0. Which means </a:t>
            </a:r>
            <a:r>
              <a:rPr lang="en-US" sz="1100" dirty="0" smtClean="0"/>
              <a:t>bright</a:t>
            </a:r>
            <a:r>
              <a:rPr lang="en-US" altLang="zh-CN" sz="1100" dirty="0" smtClean="0"/>
              <a:t>est</a:t>
            </a:r>
            <a:r>
              <a:rPr lang="en-US" sz="1100" dirty="0" smtClean="0"/>
              <a:t> </a:t>
            </a:r>
            <a:r>
              <a:rPr lang="en-US" sz="1100" dirty="0" smtClean="0"/>
              <a:t>pixel turns to </a:t>
            </a:r>
            <a:r>
              <a:rPr lang="en-US" sz="1100" dirty="0" smtClean="0"/>
              <a:t>dark</a:t>
            </a:r>
            <a:r>
              <a:rPr lang="en-US" altLang="zh-CN" sz="1100" dirty="0" smtClean="0"/>
              <a:t>est</a:t>
            </a:r>
            <a:r>
              <a:rPr lang="en-US" sz="1100" dirty="0" smtClean="0"/>
              <a:t> pixel</a:t>
            </a:r>
            <a:r>
              <a:rPr lang="en-US" altLang="zh-CN" sz="1100" dirty="0" smtClean="0"/>
              <a:t>.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Our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pipeline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keeps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original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number,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which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means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255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still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255.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225" y="2121680"/>
            <a:ext cx="7334605" cy="2166267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0" idx="0"/>
          </p:cNvCxnSpPr>
          <p:nvPr/>
        </p:nvCxnSpPr>
        <p:spPr>
          <a:xfrm flipV="1">
            <a:off x="6535838" y="2385014"/>
            <a:ext cx="3788780" cy="262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426046" y="2329833"/>
            <a:ext cx="2898572" cy="9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899981" y="3716209"/>
            <a:ext cx="1551958" cy="81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ame 24"/>
          <p:cNvSpPr/>
          <p:nvPr/>
        </p:nvSpPr>
        <p:spPr>
          <a:xfrm>
            <a:off x="7221652" y="3309568"/>
            <a:ext cx="1678329" cy="601884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637614" y="2595601"/>
            <a:ext cx="763929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214655"/>
            <a:ext cx="10515600" cy="16720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ROI comparison Example1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 </a:t>
            </a:r>
            <a:r>
              <a:rPr lang="en-US" sz="1800" dirty="0" err="1" smtClean="0"/>
              <a:t>Rwh</a:t>
            </a:r>
            <a:r>
              <a:rPr lang="en-US" sz="1800" dirty="0" smtClean="0"/>
              <a:t>: slice 17, slice coordinate (x, y) = (161,126), </a:t>
            </a:r>
            <a:r>
              <a:rPr lang="mr-IN" sz="1800" dirty="0" err="1" smtClean="0"/>
              <a:t>dicom</a:t>
            </a:r>
            <a:r>
              <a:rPr lang="en-US" sz="1800" dirty="0" smtClean="0"/>
              <a:t> </a:t>
            </a:r>
            <a:r>
              <a:rPr lang="mr-IN" sz="1800" dirty="0" err="1" smtClean="0"/>
              <a:t>file</a:t>
            </a:r>
            <a:r>
              <a:rPr lang="en-US" sz="1800" dirty="0" smtClean="0"/>
              <a:t>: </a:t>
            </a:r>
            <a:r>
              <a:rPr lang="en-US" sz="1800" i="1" dirty="0" smtClean="0"/>
              <a:t>Ax_T2_FSE_INTER_IM-0001-0017.dcm</a:t>
            </a: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3" y="4784535"/>
            <a:ext cx="4348806" cy="1985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709" y="4849623"/>
            <a:ext cx="4730750" cy="1857375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080452" y="4696161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106" y="4696162"/>
            <a:ext cx="4052314" cy="2161838"/>
          </a:xfrm>
          <a:prstGeom prst="rect">
            <a:avLst/>
          </a:prstGeom>
        </p:spPr>
      </p:pic>
      <p:sp>
        <p:nvSpPr>
          <p:cNvPr id="15" name="Frame 14"/>
          <p:cNvSpPr/>
          <p:nvPr/>
        </p:nvSpPr>
        <p:spPr>
          <a:xfrm>
            <a:off x="8215771" y="4696161"/>
            <a:ext cx="352520" cy="29252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84" y="1549757"/>
            <a:ext cx="9686926" cy="3163113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7476567" y="1886674"/>
            <a:ext cx="547493" cy="43602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4427691" y="1909777"/>
            <a:ext cx="509287" cy="36592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1393195" y="1870546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3649" y="1997888"/>
            <a:ext cx="1667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some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other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points’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scales,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increase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214655"/>
            <a:ext cx="10515600" cy="16720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ROI comparison Example2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 </a:t>
            </a:r>
            <a:r>
              <a:rPr lang="en-US" sz="1800" dirty="0" err="1" smtClean="0"/>
              <a:t>Rwh</a:t>
            </a:r>
            <a:r>
              <a:rPr lang="en-US" sz="1800" dirty="0" smtClean="0"/>
              <a:t>: slice 17, slice coordinate (x, y) = (161,126), </a:t>
            </a:r>
            <a:r>
              <a:rPr lang="mr-IN" sz="1800" dirty="0" err="1" smtClean="0"/>
              <a:t>dicom</a:t>
            </a:r>
            <a:r>
              <a:rPr lang="en-US" sz="1800" dirty="0" smtClean="0"/>
              <a:t> </a:t>
            </a:r>
            <a:r>
              <a:rPr lang="mr-IN" sz="1800" dirty="0" err="1" smtClean="0"/>
              <a:t>file</a:t>
            </a:r>
            <a:r>
              <a:rPr lang="en-US" sz="1800" dirty="0" smtClean="0"/>
              <a:t>: </a:t>
            </a:r>
            <a:r>
              <a:rPr lang="mr-IN" sz="1800" b="1" dirty="0" smtClean="0"/>
              <a:t>EPI+C_IM-0003-0017.dcm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6" y="4826480"/>
            <a:ext cx="4457700" cy="1764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862128"/>
            <a:ext cx="4304569" cy="1785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37" y="4872908"/>
            <a:ext cx="4297363" cy="1810806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6447098" y="4731810"/>
            <a:ext cx="509287" cy="39261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10035251" y="4826479"/>
            <a:ext cx="416688" cy="29794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95" y="1499074"/>
            <a:ext cx="9144000" cy="319708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659792" y="1849288"/>
            <a:ext cx="553656" cy="4424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757797" y="1856405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2855802" y="1886674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82490" y="1779874"/>
            <a:ext cx="1667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some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other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scales,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increase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713" y="1491814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matters?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difference</a:t>
            </a:r>
            <a:r>
              <a:rPr lang="en-US" altLang="zh-CN" dirty="0" smtClean="0"/>
              <a:t>s</a:t>
            </a:r>
            <a:r>
              <a:rPr lang="en-US" dirty="0" smtClean="0"/>
              <a:t> 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CN" sz="3600" dirty="0" smtClean="0"/>
              <a:t>LBP</a:t>
            </a:r>
            <a:r>
              <a:rPr lang="zh-CN" altLang="en-US" sz="3600" dirty="0" smtClean="0"/>
              <a:t> </a:t>
            </a:r>
            <a:r>
              <a:rPr lang="en-US" sz="3600" dirty="0" smtClean="0"/>
              <a:t>Border </a:t>
            </a:r>
            <a:r>
              <a:rPr lang="en-US" altLang="zh-CN" sz="3600" dirty="0" smtClean="0"/>
              <a:t>effect</a:t>
            </a:r>
            <a:br>
              <a:rPr lang="en-US" altLang="zh-CN" sz="3600" dirty="0" smtClean="0"/>
            </a:br>
            <a:r>
              <a:rPr lang="zh-CN" altLang="en-US" sz="3600" dirty="0" smtClean="0"/>
              <a:t>  </a:t>
            </a:r>
            <a:r>
              <a:rPr lang="en-US" altLang="zh-CN" sz="2000" dirty="0" smtClean="0"/>
              <a:t>LBP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radius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8277848" y="1491814"/>
            <a:ext cx="337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8742208" y="2278947"/>
            <a:ext cx="3378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radius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grayscale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circle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radius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3.</a:t>
            </a:r>
            <a:r>
              <a:rPr lang="zh-CN" altLang="en-US" dirty="0" smtClean="0"/>
              <a:t>  </a:t>
            </a:r>
            <a:endParaRPr 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606611" y="1573340"/>
            <a:ext cx="5072683" cy="4607846"/>
            <a:chOff x="3356778" y="1835335"/>
            <a:chExt cx="5072683" cy="4607846"/>
          </a:xfrm>
        </p:grpSpPr>
        <p:sp>
          <p:nvSpPr>
            <p:cNvPr id="5" name="Rectangle 4"/>
            <p:cNvSpPr/>
            <p:nvPr/>
          </p:nvSpPr>
          <p:spPr>
            <a:xfrm>
              <a:off x="3356778" y="2318781"/>
              <a:ext cx="4671237" cy="4124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710" y="3197221"/>
              <a:ext cx="2247905" cy="2253759"/>
            </a:xfrm>
            <a:prstGeom prst="rect">
              <a:avLst/>
            </a:prstGeom>
          </p:spPr>
        </p:pic>
        <p:cxnSp>
          <p:nvCxnSpPr>
            <p:cNvPr id="22" name="Straight Connector 21"/>
            <p:cNvCxnSpPr>
              <a:stCxn id="45" idx="1"/>
            </p:cNvCxnSpPr>
            <p:nvPr/>
          </p:nvCxnSpPr>
          <p:spPr>
            <a:xfrm flipH="1">
              <a:off x="4786267" y="2601981"/>
              <a:ext cx="14884" cy="2828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087029" y="2453833"/>
              <a:ext cx="6671" cy="2997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31228" y="2358314"/>
              <a:ext cx="0" cy="31218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600172" y="2358314"/>
              <a:ext cx="6913" cy="3093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937768" y="2453833"/>
              <a:ext cx="3060" cy="2997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217489" y="2731625"/>
              <a:ext cx="38604" cy="27193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74061" y="3218142"/>
              <a:ext cx="0" cy="2232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488163" y="3476385"/>
              <a:ext cx="2247905" cy="184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03314" y="3775282"/>
              <a:ext cx="2247905" cy="98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11710" y="4045951"/>
              <a:ext cx="2247905" cy="115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11709" y="5135271"/>
              <a:ext cx="219075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11710" y="4351802"/>
              <a:ext cx="2247905" cy="115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11710" y="4582351"/>
              <a:ext cx="2247905" cy="156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511709" y="4861740"/>
              <a:ext cx="2247906" cy="148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514125" y="2312796"/>
              <a:ext cx="1959936" cy="1974679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55325" y="309563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x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1228" y="3923283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60634" y="1835335"/>
              <a:ext cx="2414868" cy="1472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5532544" y="3112094"/>
              <a:ext cx="2896917" cy="1126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6270373" y="3076815"/>
              <a:ext cx="713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22095" y="3079081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909750" y="3616139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5316" y="336373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606831" y="388645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4885119" y="2561422"/>
              <a:ext cx="1195917" cy="50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601982" y="2860783"/>
              <a:ext cx="1746199" cy="293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5086740" y="388645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933135" y="2476680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95413" y="2837335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29822" y="3625818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517084" y="3394986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33233" y="2779788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61774" y="2249823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597670" y="249303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089854" y="2201715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826883" y="3812680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624443" y="2225369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01536" y="2177859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8840459" y="4051904"/>
            <a:ext cx="2533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All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black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outside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8x8 ROI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box,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which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means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grayscale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outside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0.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Dr.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Mitchell’s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pipeline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includes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some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0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gray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scale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into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LBP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when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calculating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LBP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some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points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especially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border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points</a:t>
            </a:r>
            <a:r>
              <a:rPr lang="zh-CN" altLang="en-US" sz="1600" dirty="0" smtClean="0"/>
              <a:t>  </a:t>
            </a:r>
            <a:endParaRPr lang="en-US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7236" y="4588505"/>
            <a:ext cx="3537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Compare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each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LBP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border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point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with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center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binary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number:</a:t>
            </a:r>
          </a:p>
          <a:p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 smtClean="0"/>
              <a:t>if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of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border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&lt;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center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</a:t>
            </a:r>
          </a:p>
          <a:p>
            <a:r>
              <a:rPr lang="en-US" altLang="zh-CN" sz="1400" dirty="0" err="1" smtClean="0"/>
              <a:t>Otherwises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</a:p>
          <a:p>
            <a:endParaRPr lang="en-US" sz="1400" dirty="0"/>
          </a:p>
          <a:p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this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point,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LBP: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000000000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000001111</a:t>
            </a:r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 smtClean="0"/>
              <a:t>First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9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numbers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are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padding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area,</a:t>
            </a:r>
            <a:r>
              <a:rPr lang="zh-CN" altLang="en-US" sz="1400" dirty="0" smtClean="0"/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0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padding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results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in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an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artifact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in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LBP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calculation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7" y="2074249"/>
            <a:ext cx="3322640" cy="2559789"/>
          </a:xfrm>
          <a:prstGeom prst="rect">
            <a:avLst/>
          </a:prstGeom>
        </p:spPr>
      </p:pic>
      <p:cxnSp>
        <p:nvCxnSpPr>
          <p:cNvPr id="118" name="Straight Arrow Connector 117"/>
          <p:cNvCxnSpPr/>
          <p:nvPr/>
        </p:nvCxnSpPr>
        <p:spPr>
          <a:xfrm>
            <a:off x="7315200" y="4336039"/>
            <a:ext cx="1493134" cy="53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5</a:t>
            </a:fld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564947" y="6243163"/>
            <a:ext cx="54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pipeline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8</a:t>
            </a:r>
            <a:r>
              <a:rPr lang="zh-CN" altLang="en-US" dirty="0" smtClean="0"/>
              <a:t>*</a:t>
            </a:r>
            <a:r>
              <a:rPr lang="en-US" altLang="zh-CN" dirty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outside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38" y="376699"/>
            <a:ext cx="11353801" cy="1325563"/>
          </a:xfrm>
        </p:spPr>
        <p:txBody>
          <a:bodyPr/>
          <a:lstStyle/>
          <a:p>
            <a:r>
              <a:rPr lang="en-US" dirty="0" smtClean="0"/>
              <a:t>Pipeline difference</a:t>
            </a:r>
            <a:r>
              <a:rPr lang="en-US" altLang="zh-CN" dirty="0" smtClean="0"/>
              <a:t>s</a:t>
            </a:r>
            <a:r>
              <a:rPr lang="en-US" dirty="0" smtClean="0"/>
              <a:t> 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CN" sz="3600" dirty="0" smtClean="0"/>
              <a:t>LBP</a:t>
            </a:r>
            <a:r>
              <a:rPr lang="zh-CN" altLang="en-US" sz="3600" dirty="0" smtClean="0"/>
              <a:t> </a:t>
            </a:r>
            <a:r>
              <a:rPr lang="en-US" sz="3600" dirty="0" smtClean="0"/>
              <a:t>Border Handling difference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  </a:t>
            </a:r>
            <a:r>
              <a:rPr lang="en-US" altLang="zh-CN" sz="2800" dirty="0" smtClean="0"/>
              <a:t>LBP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radius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1/3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19"/>
          </a:xfrm>
        </p:spPr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</a:t>
            </a:r>
            <a:r>
              <a:rPr lang="en-US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 smtClean="0"/>
              <a:t>Ours: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0" y="2456153"/>
            <a:ext cx="10345900" cy="1659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00" y="5023563"/>
            <a:ext cx="10879300" cy="142009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514846" y="2404559"/>
            <a:ext cx="1172902" cy="48911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3194613" y="4900201"/>
            <a:ext cx="2176040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07900" y="2954142"/>
            <a:ext cx="1966794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47550" y="2954142"/>
            <a:ext cx="1064420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007980" y="3547956"/>
            <a:ext cx="1797934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903277" y="5498386"/>
            <a:ext cx="1816774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4803720" y="5436705"/>
            <a:ext cx="1168817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4411884" y="5986206"/>
            <a:ext cx="1653250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7748" y="1810480"/>
            <a:ext cx="5301204" cy="62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88128" y="2016048"/>
            <a:ext cx="4705447" cy="300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48241" y="1177966"/>
            <a:ext cx="16228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Difference:</a:t>
            </a:r>
          </a:p>
          <a:p>
            <a:r>
              <a:rPr lang="en-US" altLang="zh-CN" sz="1100" dirty="0" smtClean="0"/>
              <a:t>Dr.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Mitchell’s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pipeline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uses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original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8</a:t>
            </a:r>
            <a:r>
              <a:rPr lang="zh-CN" altLang="en-US" sz="1100" dirty="0" smtClean="0"/>
              <a:t>*</a:t>
            </a:r>
            <a:r>
              <a:rPr lang="en-US" altLang="zh-CN" sz="1100" dirty="0" smtClean="0"/>
              <a:t>8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box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to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process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features,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but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cannot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solve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border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effect.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We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use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extended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box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to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process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features,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which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solve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border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effect</a:t>
            </a:r>
            <a:r>
              <a:rPr lang="zh-CN" altLang="en-US" sz="1100" dirty="0" smtClean="0"/>
              <a:t> 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28" y="1312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/>
              <a:t> </a:t>
            </a:r>
            <a:r>
              <a:rPr lang="zh-CN" altLang="en-US" dirty="0" smtClean="0"/>
              <a:t> </a:t>
            </a:r>
            <a:r>
              <a:rPr lang="en-US" sz="2000" dirty="0" err="1" smtClean="0"/>
              <a:t>Rwh</a:t>
            </a:r>
            <a:r>
              <a:rPr lang="en-US" sz="2000" dirty="0"/>
              <a:t>: slice 17, slice coordinate (x, y) = (161,126), </a:t>
            </a:r>
            <a:r>
              <a:rPr lang="mr-IN" sz="2000" dirty="0" err="1"/>
              <a:t>dicom</a:t>
            </a:r>
            <a:r>
              <a:rPr lang="en-US" sz="2000" dirty="0"/>
              <a:t> </a:t>
            </a:r>
            <a:r>
              <a:rPr lang="mr-IN" sz="2000" dirty="0" err="1"/>
              <a:t>file</a:t>
            </a:r>
            <a:r>
              <a:rPr lang="en-US" sz="2000" dirty="0"/>
              <a:t>: </a:t>
            </a:r>
            <a:r>
              <a:rPr lang="en-US" sz="2000" i="1" dirty="0" smtClean="0"/>
              <a:t>Ax_T2_FSE_INTER_IM-0001-0017.dcm</a:t>
            </a:r>
            <a:br>
              <a:rPr lang="en-US" sz="2000" i="1" dirty="0" smtClean="0"/>
            </a:br>
            <a:r>
              <a:rPr lang="zh-CN" altLang="en-US" sz="2000" i="1" dirty="0" smtClean="0"/>
              <a:t>    </a:t>
            </a:r>
            <a:r>
              <a:rPr lang="en-US" altLang="zh-CN" sz="2000" i="1" dirty="0" smtClean="0"/>
              <a:t>LBP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radius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=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1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  <p:sp>
        <p:nvSpPr>
          <p:cNvPr id="93" name="TextBox 92"/>
          <p:cNvSpPr txBox="1"/>
          <p:nvPr/>
        </p:nvSpPr>
        <p:spPr>
          <a:xfrm>
            <a:off x="3100736" y="5422010"/>
            <a:ext cx="297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LBP: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48" y="1820554"/>
            <a:ext cx="3791095" cy="1912702"/>
          </a:xfrm>
          <a:prstGeom prst="rect">
            <a:avLst/>
          </a:prstGeom>
        </p:spPr>
      </p:pic>
      <p:sp>
        <p:nvSpPr>
          <p:cNvPr id="193" name="TextBox 192"/>
          <p:cNvSpPr txBox="1"/>
          <p:nvPr/>
        </p:nvSpPr>
        <p:spPr>
          <a:xfrm>
            <a:off x="6681369" y="3982974"/>
            <a:ext cx="2983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For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Our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LBP: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11100011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This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real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LBP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for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this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border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point,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because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it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solved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0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padding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effect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After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real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LBP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extended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10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10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box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will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zoom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back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box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only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LBP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box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points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808637" y="1901278"/>
            <a:ext cx="3385599" cy="3405058"/>
            <a:chOff x="2797062" y="1394209"/>
            <a:chExt cx="3385599" cy="3405058"/>
          </a:xfrm>
        </p:grpSpPr>
        <p:grpSp>
          <p:nvGrpSpPr>
            <p:cNvPr id="189" name="Group 188"/>
            <p:cNvGrpSpPr/>
            <p:nvPr/>
          </p:nvGrpSpPr>
          <p:grpSpPr>
            <a:xfrm>
              <a:off x="2797062" y="1394209"/>
              <a:ext cx="3385599" cy="3405058"/>
              <a:chOff x="5658389" y="1285054"/>
              <a:chExt cx="3385599" cy="3405058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5569" y="1304510"/>
                <a:ext cx="3358419" cy="3353215"/>
              </a:xfrm>
              <a:prstGeom prst="rect">
                <a:avLst/>
              </a:prstGeom>
            </p:spPr>
          </p:pic>
          <p:cxnSp>
            <p:nvCxnSpPr>
              <p:cNvPr id="102" name="Straight Connector 101"/>
              <p:cNvCxnSpPr/>
              <p:nvPr/>
            </p:nvCxnSpPr>
            <p:spPr>
              <a:xfrm>
                <a:off x="5658389" y="1603557"/>
                <a:ext cx="338559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V="1">
                <a:off x="5658389" y="1902605"/>
                <a:ext cx="3385599" cy="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685569" y="2241898"/>
                <a:ext cx="335841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691398" y="3294272"/>
                <a:ext cx="3352590" cy="3800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5685569" y="2576792"/>
                <a:ext cx="3358419" cy="4555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90" idx="3"/>
              </p:cNvCxnSpPr>
              <p:nvPr/>
            </p:nvCxnSpPr>
            <p:spPr>
              <a:xfrm>
                <a:off x="5685569" y="2976092"/>
                <a:ext cx="3358419" cy="50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683380" y="3639311"/>
                <a:ext cx="3360608" cy="2206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5685569" y="4005131"/>
                <a:ext cx="3358419" cy="5703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5702801" y="4358676"/>
                <a:ext cx="3341187" cy="61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029413" y="1304509"/>
                <a:ext cx="12572" cy="3353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8737889" y="1304509"/>
                <a:ext cx="47296" cy="3353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>
                <a:off x="6319778" y="1304509"/>
                <a:ext cx="23149" cy="336732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689170" y="1304509"/>
                <a:ext cx="997" cy="3353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6979534" y="1304509"/>
                <a:ext cx="45302" cy="3353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H="1">
                <a:off x="7373073" y="1304509"/>
                <a:ext cx="56877" cy="338560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7627716" y="1316899"/>
                <a:ext cx="80026" cy="33408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8067554" y="1304509"/>
                <a:ext cx="33728" cy="335321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>
                <a:off x="8368496" y="1316899"/>
                <a:ext cx="22153" cy="335493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/>
              <p:cNvSpPr txBox="1"/>
              <p:nvPr/>
            </p:nvSpPr>
            <p:spPr>
              <a:xfrm>
                <a:off x="7157945" y="1586777"/>
                <a:ext cx="131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C000"/>
                    </a:solidFill>
                  </a:rPr>
                  <a:t>X</a:t>
                </a:r>
                <a:endParaRPr lang="en-US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702740" y="1575635"/>
                <a:ext cx="264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7105859" y="1304509"/>
                <a:ext cx="245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7068482" y="1921111"/>
                <a:ext cx="308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6719475" y="1313891"/>
                <a:ext cx="264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6720905" y="1916996"/>
                <a:ext cx="264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7438504" y="1285054"/>
                <a:ext cx="264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7407957" y="1608201"/>
                <a:ext cx="264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 flipH="1">
                <a:off x="7487614" y="1921111"/>
                <a:ext cx="72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92D050"/>
                    </a:solidFill>
                  </a:rPr>
                  <a:t>X</a:t>
                </a:r>
                <a:endParaRPr lang="en-US" dirty="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195" name="Oval 194"/>
            <p:cNvSpPr/>
            <p:nvPr/>
          </p:nvSpPr>
          <p:spPr>
            <a:xfrm>
              <a:off x="3827843" y="1400148"/>
              <a:ext cx="1028890" cy="925344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7</a:t>
            </a:fld>
            <a:endParaRPr lang="en-US"/>
          </a:p>
        </p:txBody>
      </p:sp>
      <p:cxnSp>
        <p:nvCxnSpPr>
          <p:cNvPr id="68" name="Straight Arrow Connector 67"/>
          <p:cNvCxnSpPr>
            <a:stCxn id="179" idx="3"/>
          </p:cNvCxnSpPr>
          <p:nvPr/>
        </p:nvCxnSpPr>
        <p:spPr>
          <a:xfrm>
            <a:off x="4440096" y="2387667"/>
            <a:ext cx="2796858" cy="188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en-US" altLang="zh-CN" dirty="0" smtClean="0"/>
              <a:t>Dr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pipeline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gray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[0,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256]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brightest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darkest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normalizes</a:t>
            </a:r>
            <a:r>
              <a:rPr lang="zh-CN" altLang="en-US" dirty="0"/>
              <a:t> </a:t>
            </a:r>
            <a:r>
              <a:rPr lang="en-US" altLang="zh-CN" dirty="0"/>
              <a:t>gray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ROI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[0,</a:t>
            </a:r>
            <a:r>
              <a:rPr lang="zh-CN" altLang="en-US" dirty="0"/>
              <a:t> </a:t>
            </a:r>
            <a:r>
              <a:rPr lang="en-US" altLang="zh-CN" dirty="0"/>
              <a:t>255</a:t>
            </a:r>
            <a:r>
              <a:rPr lang="en-US" altLang="zh-CN" dirty="0" smtClean="0"/>
              <a:t>].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Dr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pipeline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especially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ROI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padding.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/>
              <a:t>extended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eliminating</a:t>
            </a:r>
            <a:r>
              <a:rPr lang="zh-CN" altLang="en-US" dirty="0"/>
              <a:t> </a:t>
            </a:r>
            <a:r>
              <a:rPr lang="en-US" altLang="zh-CN" dirty="0"/>
              <a:t>LBP</a:t>
            </a:r>
            <a:r>
              <a:rPr lang="zh-CN" altLang="en-US" dirty="0"/>
              <a:t> </a:t>
            </a:r>
            <a:r>
              <a:rPr lang="en-US" altLang="zh-CN" dirty="0"/>
              <a:t>border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guarantees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ROI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538</Words>
  <Application>Microsoft Macintosh PowerPoint</Application>
  <PresentationFormat>Widescreen</PresentationFormat>
  <Paragraphs>96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DengXian</vt:lpstr>
      <vt:lpstr>DengXian Light</vt:lpstr>
      <vt:lpstr>Mangal</vt:lpstr>
      <vt:lpstr>Arial</vt:lpstr>
      <vt:lpstr>Office Theme</vt:lpstr>
      <vt:lpstr>Comparison between Dr. Mitchell’s pipeline and ours </vt:lpstr>
      <vt:lpstr>Pipeline differences 1 -  Normalization difference</vt:lpstr>
      <vt:lpstr>ROI comparison Example1  Rwh: slice 17, slice coordinate (x, y) = (161,126), dicom file: Ax_T2_FSE_INTER_IM-0001-0017.dcm</vt:lpstr>
      <vt:lpstr>ROI comparison Example2  Rwh: slice 17, slice coordinate (x, y) = (161,126), dicom file: EPI+C_IM-0003-0017.dcm</vt:lpstr>
      <vt:lpstr>Pipeline differences 2 – LBP Border effect   LBP radius = 3 </vt:lpstr>
      <vt:lpstr>Pipeline differences 2 – LBP Border Handling difference    LBP radius = 1/3</vt:lpstr>
      <vt:lpstr>LBP border handling Example   Rwh: slice 17, slice coordinate (x, y) = (161,126), dicom file: Ax_T2_FSE_INTER_IM-0001-0017.dcm     LBP radius = 1 </vt:lpstr>
      <vt:lpstr>Summary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between Ross’s pipeline and ours </dc:title>
  <dc:creator>Yanzhe Xu (Student)</dc:creator>
  <cp:lastModifiedBy>Yanzhe Xu (Student)</cp:lastModifiedBy>
  <cp:revision>101</cp:revision>
  <cp:lastPrinted>2016-12-12T17:59:05Z</cp:lastPrinted>
  <dcterms:created xsi:type="dcterms:W3CDTF">2016-12-11T23:59:37Z</dcterms:created>
  <dcterms:modified xsi:type="dcterms:W3CDTF">2016-12-12T18:02:41Z</dcterms:modified>
</cp:coreProperties>
</file>